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114498" t="-230" r="-2201" b="-20632"/>
              </a:stretch>
            </a:blipFill>
          </p:spPr>
        </p:sp>
      </p:grpSp>
      <p:grpSp>
        <p:nvGrpSpPr>
          <p:cNvPr name="Group 5" id="5"/>
          <p:cNvGrpSpPr/>
          <p:nvPr/>
        </p:nvGrpSpPr>
        <p:grpSpPr>
          <a:xfrm rot="0">
            <a:off x="4191521" y="3349077"/>
            <a:ext cx="9904959" cy="3588846"/>
            <a:chOff x="0" y="0"/>
            <a:chExt cx="2608713" cy="945211"/>
          </a:xfrm>
        </p:grpSpPr>
        <p:sp>
          <p:nvSpPr>
            <p:cNvPr name="Freeform 6" id="6"/>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7" id="7"/>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TextBox 9" id="9"/>
          <p:cNvSpPr txBox="true"/>
          <p:nvPr/>
        </p:nvSpPr>
        <p:spPr>
          <a:xfrm rot="0">
            <a:off x="4191521" y="4307134"/>
            <a:ext cx="10161992" cy="2100013"/>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rPr>
              <a:t>PROPERTY</a:t>
            </a:r>
          </a:p>
        </p:txBody>
      </p:sp>
      <p:sp>
        <p:nvSpPr>
          <p:cNvPr name="TextBox 10" id="10"/>
          <p:cNvSpPr txBox="true"/>
          <p:nvPr/>
        </p:nvSpPr>
        <p:spPr>
          <a:xfrm rot="0">
            <a:off x="5066751" y="3464745"/>
            <a:ext cx="8246622"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STUDY CASE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22000" y="4308332"/>
            <a:ext cx="10043999" cy="1670337"/>
          </a:xfrm>
          <a:custGeom>
            <a:avLst/>
            <a:gdLst/>
            <a:ahLst/>
            <a:cxnLst/>
            <a:rect r="r" b="b" t="t" l="l"/>
            <a:pathLst>
              <a:path h="1670337" w="10043999">
                <a:moveTo>
                  <a:pt x="0" y="0"/>
                </a:moveTo>
                <a:lnTo>
                  <a:pt x="10044000" y="0"/>
                </a:lnTo>
                <a:lnTo>
                  <a:pt x="10044000" y="1670336"/>
                </a:lnTo>
                <a:lnTo>
                  <a:pt x="0" y="1670336"/>
                </a:lnTo>
                <a:lnTo>
                  <a:pt x="0" y="0"/>
                </a:lnTo>
                <a:close/>
              </a:path>
            </a:pathLst>
          </a:custGeom>
          <a:blipFill>
            <a:blip r:embed="rId2"/>
            <a:stretch>
              <a:fillRect l="0" t="0" r="0" b="0"/>
            </a:stretch>
          </a:blipFill>
        </p:spPr>
      </p:sp>
      <p:sp>
        <p:nvSpPr>
          <p:cNvPr name="TextBox 3" id="3"/>
          <p:cNvSpPr txBox="true"/>
          <p:nvPr/>
        </p:nvSpPr>
        <p:spPr>
          <a:xfrm rot="0">
            <a:off x="7894737" y="364826"/>
            <a:ext cx="2498527"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Cek null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286128" y="4196270"/>
            <a:ext cx="11715744" cy="1894461"/>
          </a:xfrm>
          <a:custGeom>
            <a:avLst/>
            <a:gdLst/>
            <a:ahLst/>
            <a:cxnLst/>
            <a:rect r="r" b="b" t="t" l="l"/>
            <a:pathLst>
              <a:path h="1894461" w="11715744">
                <a:moveTo>
                  <a:pt x="0" y="0"/>
                </a:moveTo>
                <a:lnTo>
                  <a:pt x="11715744" y="0"/>
                </a:lnTo>
                <a:lnTo>
                  <a:pt x="11715744" y="1894460"/>
                </a:lnTo>
                <a:lnTo>
                  <a:pt x="0" y="1894460"/>
                </a:lnTo>
                <a:lnTo>
                  <a:pt x="0" y="0"/>
                </a:lnTo>
                <a:close/>
              </a:path>
            </a:pathLst>
          </a:custGeom>
          <a:blipFill>
            <a:blip r:embed="rId2"/>
            <a:stretch>
              <a:fillRect l="0" t="0" r="0" b="0"/>
            </a:stretch>
          </a:blipFill>
        </p:spPr>
      </p:sp>
      <p:sp>
        <p:nvSpPr>
          <p:cNvPr name="TextBox 3" id="3"/>
          <p:cNvSpPr txBox="true"/>
          <p:nvPr/>
        </p:nvSpPr>
        <p:spPr>
          <a:xfrm rot="0">
            <a:off x="7206779" y="364826"/>
            <a:ext cx="387444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Cek duplikat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774068" y="4110169"/>
            <a:ext cx="10739864" cy="2066662"/>
          </a:xfrm>
          <a:custGeom>
            <a:avLst/>
            <a:gdLst/>
            <a:ahLst/>
            <a:cxnLst/>
            <a:rect r="r" b="b" t="t" l="l"/>
            <a:pathLst>
              <a:path h="2066662" w="10739864">
                <a:moveTo>
                  <a:pt x="0" y="0"/>
                </a:moveTo>
                <a:lnTo>
                  <a:pt x="10739864" y="0"/>
                </a:lnTo>
                <a:lnTo>
                  <a:pt x="10739864" y="2066662"/>
                </a:lnTo>
                <a:lnTo>
                  <a:pt x="0" y="2066662"/>
                </a:lnTo>
                <a:lnTo>
                  <a:pt x="0" y="0"/>
                </a:lnTo>
                <a:close/>
              </a:path>
            </a:pathLst>
          </a:custGeom>
          <a:blipFill>
            <a:blip r:embed="rId2"/>
            <a:stretch>
              <a:fillRect l="0" t="0" r="0" b="0"/>
            </a:stretch>
          </a:blipFill>
        </p:spPr>
      </p:sp>
      <p:sp>
        <p:nvSpPr>
          <p:cNvPr name="TextBox 3" id="3"/>
          <p:cNvSpPr txBox="true"/>
          <p:nvPr/>
        </p:nvSpPr>
        <p:spPr>
          <a:xfrm rot="0">
            <a:off x="2075929" y="364826"/>
            <a:ext cx="14136142" cy="1749425"/>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Mengelompokkan data numerik dan kategorik</a:t>
            </a:r>
          </a:p>
          <a:p>
            <a:pPr algn="ctr">
              <a:lnSpc>
                <a:spcPts val="70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03553" y="1921465"/>
            <a:ext cx="10896637" cy="2137541"/>
          </a:xfrm>
          <a:custGeom>
            <a:avLst/>
            <a:gdLst/>
            <a:ahLst/>
            <a:cxnLst/>
            <a:rect r="r" b="b" t="t" l="l"/>
            <a:pathLst>
              <a:path h="2137541" w="10896637">
                <a:moveTo>
                  <a:pt x="0" y="0"/>
                </a:moveTo>
                <a:lnTo>
                  <a:pt x="10896636" y="0"/>
                </a:lnTo>
                <a:lnTo>
                  <a:pt x="10896636" y="2137541"/>
                </a:lnTo>
                <a:lnTo>
                  <a:pt x="0" y="2137541"/>
                </a:lnTo>
                <a:lnTo>
                  <a:pt x="0" y="0"/>
                </a:lnTo>
                <a:close/>
              </a:path>
            </a:pathLst>
          </a:custGeom>
          <a:blipFill>
            <a:blip r:embed="rId2"/>
            <a:stretch>
              <a:fillRect l="0" t="0" r="0" b="0"/>
            </a:stretch>
          </a:blipFill>
        </p:spPr>
      </p:sp>
      <p:sp>
        <p:nvSpPr>
          <p:cNvPr name="Freeform 3" id="3"/>
          <p:cNvSpPr/>
          <p:nvPr/>
        </p:nvSpPr>
        <p:spPr>
          <a:xfrm flipH="false" flipV="false" rot="0">
            <a:off x="6128943" y="5143500"/>
            <a:ext cx="11870475" cy="3643295"/>
          </a:xfrm>
          <a:custGeom>
            <a:avLst/>
            <a:gdLst/>
            <a:ahLst/>
            <a:cxnLst/>
            <a:rect r="r" b="b" t="t" l="l"/>
            <a:pathLst>
              <a:path h="3643295" w="11870475">
                <a:moveTo>
                  <a:pt x="0" y="0"/>
                </a:moveTo>
                <a:lnTo>
                  <a:pt x="11870475" y="0"/>
                </a:lnTo>
                <a:lnTo>
                  <a:pt x="11870475" y="3643295"/>
                </a:lnTo>
                <a:lnTo>
                  <a:pt x="0" y="3643295"/>
                </a:lnTo>
                <a:lnTo>
                  <a:pt x="0" y="0"/>
                </a:lnTo>
                <a:close/>
              </a:path>
            </a:pathLst>
          </a:custGeom>
          <a:blipFill>
            <a:blip r:embed="rId3"/>
            <a:stretch>
              <a:fillRect l="0" t="0" r="0" b="0"/>
            </a:stretch>
          </a:blipFill>
        </p:spPr>
      </p:sp>
      <p:sp>
        <p:nvSpPr>
          <p:cNvPr name="TextBox 4" id="4"/>
          <p:cNvSpPr txBox="true"/>
          <p:nvPr/>
        </p:nvSpPr>
        <p:spPr>
          <a:xfrm rot="0">
            <a:off x="7698804" y="364826"/>
            <a:ext cx="2890391"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Encoding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448345" y="4456449"/>
            <a:ext cx="11391309" cy="1374102"/>
          </a:xfrm>
          <a:custGeom>
            <a:avLst/>
            <a:gdLst/>
            <a:ahLst/>
            <a:cxnLst/>
            <a:rect r="r" b="b" t="t" l="l"/>
            <a:pathLst>
              <a:path h="1374102" w="11391309">
                <a:moveTo>
                  <a:pt x="0" y="0"/>
                </a:moveTo>
                <a:lnTo>
                  <a:pt x="11391310" y="0"/>
                </a:lnTo>
                <a:lnTo>
                  <a:pt x="11391310" y="1374102"/>
                </a:lnTo>
                <a:lnTo>
                  <a:pt x="0" y="1374102"/>
                </a:lnTo>
                <a:lnTo>
                  <a:pt x="0" y="0"/>
                </a:lnTo>
                <a:close/>
              </a:path>
            </a:pathLst>
          </a:custGeom>
          <a:blipFill>
            <a:blip r:embed="rId2"/>
            <a:stretch>
              <a:fillRect l="0" t="0" r="0" b="0"/>
            </a:stretch>
          </a:blipFill>
        </p:spPr>
      </p:sp>
      <p:sp>
        <p:nvSpPr>
          <p:cNvPr name="TextBox 3" id="3"/>
          <p:cNvSpPr txBox="true"/>
          <p:nvPr/>
        </p:nvSpPr>
        <p:spPr>
          <a:xfrm rot="0">
            <a:off x="6857330" y="364826"/>
            <a:ext cx="4573339"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Train-test split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519371" y="1825113"/>
            <a:ext cx="14126017" cy="7131715"/>
          </a:xfrm>
          <a:custGeom>
            <a:avLst/>
            <a:gdLst/>
            <a:ahLst/>
            <a:cxnLst/>
            <a:rect r="r" b="b" t="t" l="l"/>
            <a:pathLst>
              <a:path h="7131715" w="14126017">
                <a:moveTo>
                  <a:pt x="0" y="0"/>
                </a:moveTo>
                <a:lnTo>
                  <a:pt x="14126017" y="0"/>
                </a:lnTo>
                <a:lnTo>
                  <a:pt x="14126017" y="7131715"/>
                </a:lnTo>
                <a:lnTo>
                  <a:pt x="0" y="7131715"/>
                </a:lnTo>
                <a:lnTo>
                  <a:pt x="0" y="0"/>
                </a:lnTo>
                <a:close/>
              </a:path>
            </a:pathLst>
          </a:custGeom>
          <a:blipFill>
            <a:blip r:embed="rId2"/>
            <a:stretch>
              <a:fillRect l="0" t="0" r="0" b="0"/>
            </a:stretch>
          </a:blipFill>
        </p:spPr>
      </p:sp>
      <p:sp>
        <p:nvSpPr>
          <p:cNvPr name="TextBox 3" id="3"/>
          <p:cNvSpPr txBox="true"/>
          <p:nvPr/>
        </p:nvSpPr>
        <p:spPr>
          <a:xfrm rot="0">
            <a:off x="6864772" y="364826"/>
            <a:ext cx="4558457"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Modeling-KNN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8274684" y="1580894"/>
            <a:ext cx="10882632" cy="8706106"/>
          </a:xfrm>
          <a:custGeom>
            <a:avLst/>
            <a:gdLst/>
            <a:ahLst/>
            <a:cxnLst/>
            <a:rect r="r" b="b" t="t" l="l"/>
            <a:pathLst>
              <a:path h="8706106" w="10882632">
                <a:moveTo>
                  <a:pt x="0" y="0"/>
                </a:moveTo>
                <a:lnTo>
                  <a:pt x="10882632" y="0"/>
                </a:lnTo>
                <a:lnTo>
                  <a:pt x="10882632" y="8706106"/>
                </a:lnTo>
                <a:lnTo>
                  <a:pt x="0" y="8706106"/>
                </a:lnTo>
                <a:lnTo>
                  <a:pt x="0" y="0"/>
                </a:lnTo>
                <a:close/>
              </a:path>
            </a:pathLst>
          </a:custGeom>
          <a:blipFill>
            <a:blip r:embed="rId2"/>
            <a:stretch>
              <a:fillRect l="0" t="0" r="0" b="0"/>
            </a:stretch>
          </a:blipFill>
        </p:spPr>
      </p:sp>
      <p:sp>
        <p:nvSpPr>
          <p:cNvPr name="TextBox 3" id="3"/>
          <p:cNvSpPr txBox="true"/>
          <p:nvPr/>
        </p:nvSpPr>
        <p:spPr>
          <a:xfrm rot="0">
            <a:off x="6864772" y="364826"/>
            <a:ext cx="4558457"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Modeling-KNN</a:t>
            </a:r>
          </a:p>
        </p:txBody>
      </p:sp>
      <p:sp>
        <p:nvSpPr>
          <p:cNvPr name="TextBox 4" id="4"/>
          <p:cNvSpPr txBox="true"/>
          <p:nvPr/>
        </p:nvSpPr>
        <p:spPr>
          <a:xfrm rot="0">
            <a:off x="1297858" y="2304026"/>
            <a:ext cx="6253316" cy="4168140"/>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Canva Sans"/>
              </a:rPr>
              <a:t>Modeling KNN merupakan salah satu metode klasifikasi yang paling sederhana dan populer. KNN memiliki beberapa keunggulan, yaitu mudah diimplementasikan dan tidak memerlukan banyak data pelatihan. Namun, KNN juga memiliki beberapa kelemahan, yaitu dapat memakan waktu yang lama untuk memprediksi kelas data baru dan rentan terhadap overfitting.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267478" y="1676545"/>
            <a:ext cx="13753044" cy="8610455"/>
          </a:xfrm>
          <a:custGeom>
            <a:avLst/>
            <a:gdLst/>
            <a:ahLst/>
            <a:cxnLst/>
            <a:rect r="r" b="b" t="t" l="l"/>
            <a:pathLst>
              <a:path h="8610455" w="13753044">
                <a:moveTo>
                  <a:pt x="0" y="0"/>
                </a:moveTo>
                <a:lnTo>
                  <a:pt x="13753044" y="0"/>
                </a:lnTo>
                <a:lnTo>
                  <a:pt x="13753044" y="8610455"/>
                </a:lnTo>
                <a:lnTo>
                  <a:pt x="0" y="8610455"/>
                </a:lnTo>
                <a:lnTo>
                  <a:pt x="0" y="0"/>
                </a:lnTo>
                <a:close/>
              </a:path>
            </a:pathLst>
          </a:custGeom>
          <a:blipFill>
            <a:blip r:embed="rId2"/>
            <a:stretch>
              <a:fillRect l="0" t="0" r="0" b="0"/>
            </a:stretch>
          </a:blipFill>
        </p:spPr>
      </p:sp>
      <p:sp>
        <p:nvSpPr>
          <p:cNvPr name="TextBox 3" id="3"/>
          <p:cNvSpPr txBox="true"/>
          <p:nvPr/>
        </p:nvSpPr>
        <p:spPr>
          <a:xfrm rot="0">
            <a:off x="4749775" y="364826"/>
            <a:ext cx="8788450"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Modeling-Gradient Boosting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546220" y="2240106"/>
            <a:ext cx="9195560" cy="7356448"/>
          </a:xfrm>
          <a:custGeom>
            <a:avLst/>
            <a:gdLst/>
            <a:ahLst/>
            <a:cxnLst/>
            <a:rect r="r" b="b" t="t" l="l"/>
            <a:pathLst>
              <a:path h="7356448" w="9195560">
                <a:moveTo>
                  <a:pt x="0" y="0"/>
                </a:moveTo>
                <a:lnTo>
                  <a:pt x="9195560" y="0"/>
                </a:lnTo>
                <a:lnTo>
                  <a:pt x="9195560" y="7356448"/>
                </a:lnTo>
                <a:lnTo>
                  <a:pt x="0" y="7356448"/>
                </a:lnTo>
                <a:lnTo>
                  <a:pt x="0" y="0"/>
                </a:lnTo>
                <a:close/>
              </a:path>
            </a:pathLst>
          </a:custGeom>
          <a:blipFill>
            <a:blip r:embed="rId2"/>
            <a:stretch>
              <a:fillRect l="0" t="0" r="0" b="0"/>
            </a:stretch>
          </a:blipFill>
        </p:spPr>
      </p:sp>
      <p:sp>
        <p:nvSpPr>
          <p:cNvPr name="TextBox 3" id="3"/>
          <p:cNvSpPr txBox="true"/>
          <p:nvPr/>
        </p:nvSpPr>
        <p:spPr>
          <a:xfrm rot="0">
            <a:off x="4749775" y="364826"/>
            <a:ext cx="8788450"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Modeling-Gradient Boosting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744038" y="2273960"/>
            <a:ext cx="8799924" cy="5739081"/>
          </a:xfrm>
          <a:custGeom>
            <a:avLst/>
            <a:gdLst/>
            <a:ahLst/>
            <a:cxnLst/>
            <a:rect r="r" b="b" t="t" l="l"/>
            <a:pathLst>
              <a:path h="5739081" w="8799924">
                <a:moveTo>
                  <a:pt x="0" y="0"/>
                </a:moveTo>
                <a:lnTo>
                  <a:pt x="8799924" y="0"/>
                </a:lnTo>
                <a:lnTo>
                  <a:pt x="8799924" y="5739080"/>
                </a:lnTo>
                <a:lnTo>
                  <a:pt x="0" y="5739080"/>
                </a:lnTo>
                <a:lnTo>
                  <a:pt x="0" y="0"/>
                </a:lnTo>
                <a:close/>
              </a:path>
            </a:pathLst>
          </a:custGeom>
          <a:blipFill>
            <a:blip r:embed="rId2"/>
            <a:stretch>
              <a:fillRect l="0" t="0" r="0" b="0"/>
            </a:stretch>
          </a:blipFill>
        </p:spPr>
      </p:sp>
      <p:sp>
        <p:nvSpPr>
          <p:cNvPr name="TextBox 3" id="3"/>
          <p:cNvSpPr txBox="true"/>
          <p:nvPr/>
        </p:nvSpPr>
        <p:spPr>
          <a:xfrm rot="0">
            <a:off x="5578971" y="767290"/>
            <a:ext cx="713005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Pipe-Linear Regression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931494" y="1249729"/>
            <a:ext cx="8425011"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ANALISIS PERMASALAHAN</a:t>
            </a:r>
          </a:p>
        </p:txBody>
      </p:sp>
      <p:sp>
        <p:nvSpPr>
          <p:cNvPr name="TextBox 3" id="3"/>
          <p:cNvSpPr txBox="true"/>
          <p:nvPr/>
        </p:nvSpPr>
        <p:spPr>
          <a:xfrm rot="0">
            <a:off x="2654710" y="3154311"/>
            <a:ext cx="12506632" cy="3453130"/>
          </a:xfrm>
          <a:prstGeom prst="rect">
            <a:avLst/>
          </a:prstGeom>
        </p:spPr>
        <p:txBody>
          <a:bodyPr anchor="t" rtlCol="false" tIns="0" lIns="0" bIns="0" rIns="0">
            <a:spAutoFit/>
          </a:bodyPr>
          <a:lstStyle/>
          <a:p>
            <a:pPr marL="604519" indent="-302260" lvl="1">
              <a:lnSpc>
                <a:spcPts val="3919"/>
              </a:lnSpc>
              <a:spcBef>
                <a:spcPct val="0"/>
              </a:spcBef>
              <a:buFont typeface="Arial"/>
              <a:buChar char="•"/>
            </a:pPr>
            <a:r>
              <a:rPr lang="en-US" sz="2799">
                <a:solidFill>
                  <a:srgbClr val="000000"/>
                </a:solidFill>
                <a:latin typeface="Canva Sans Bold"/>
              </a:rPr>
              <a:t>Klasifikasi kategori properti</a:t>
            </a:r>
          </a:p>
          <a:p>
            <a:pPr marL="1209039" indent="-403013" lvl="2">
              <a:lnSpc>
                <a:spcPts val="3919"/>
              </a:lnSpc>
              <a:spcBef>
                <a:spcPct val="0"/>
              </a:spcBef>
              <a:buFont typeface="Arial"/>
              <a:buChar char="⚬"/>
            </a:pPr>
            <a:r>
              <a:rPr lang="en-US" sz="2799">
                <a:solidFill>
                  <a:srgbClr val="000000"/>
                </a:solidFill>
                <a:latin typeface="Canva Sans Bold"/>
              </a:rPr>
              <a:t>Permasalahan: Kategori properti yang ada di data bersifat kategorik, sehingga diperlukan model klasifikasi untuk memprediksi kategori properti baru.</a:t>
            </a:r>
          </a:p>
          <a:p>
            <a:pPr marL="1209039" indent="-403013" lvl="2">
              <a:lnSpc>
                <a:spcPts val="3919"/>
              </a:lnSpc>
              <a:spcBef>
                <a:spcPct val="0"/>
              </a:spcBef>
              <a:buFont typeface="Arial"/>
              <a:buChar char="⚬"/>
            </a:pPr>
            <a:r>
              <a:rPr lang="en-US" sz="2799">
                <a:solidFill>
                  <a:srgbClr val="000000"/>
                </a:solidFill>
                <a:latin typeface="Canva Sans Bold"/>
              </a:rPr>
              <a:t>Solusi: Menggunakan algoritma klasifikasi, seperti K-Nearest Neighbors (KNN) atau Gradient Boosting Classifier (GBT).</a:t>
            </a:r>
          </a:p>
          <a:p>
            <a:pPr>
              <a:lnSpc>
                <a:spcPts val="391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711963" y="1896217"/>
            <a:ext cx="9994132" cy="7995305"/>
          </a:xfrm>
          <a:custGeom>
            <a:avLst/>
            <a:gdLst/>
            <a:ahLst/>
            <a:cxnLst/>
            <a:rect r="r" b="b" t="t" l="l"/>
            <a:pathLst>
              <a:path h="7995305" w="9994132">
                <a:moveTo>
                  <a:pt x="0" y="0"/>
                </a:moveTo>
                <a:lnTo>
                  <a:pt x="9994132" y="0"/>
                </a:lnTo>
                <a:lnTo>
                  <a:pt x="9994132" y="7995305"/>
                </a:lnTo>
                <a:lnTo>
                  <a:pt x="0" y="7995305"/>
                </a:lnTo>
                <a:lnTo>
                  <a:pt x="0" y="0"/>
                </a:lnTo>
                <a:close/>
              </a:path>
            </a:pathLst>
          </a:custGeom>
          <a:blipFill>
            <a:blip r:embed="rId2"/>
            <a:stretch>
              <a:fillRect l="0" t="0" r="0" b="0"/>
            </a:stretch>
          </a:blipFill>
        </p:spPr>
      </p:sp>
      <p:sp>
        <p:nvSpPr>
          <p:cNvPr name="TextBox 3" id="3"/>
          <p:cNvSpPr txBox="true"/>
          <p:nvPr/>
        </p:nvSpPr>
        <p:spPr>
          <a:xfrm rot="0">
            <a:off x="5578971" y="767290"/>
            <a:ext cx="713005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Pipe-Linear Regression</a:t>
            </a:r>
          </a:p>
        </p:txBody>
      </p:sp>
      <p:sp>
        <p:nvSpPr>
          <p:cNvPr name="TextBox 4" id="4"/>
          <p:cNvSpPr txBox="true"/>
          <p:nvPr/>
        </p:nvSpPr>
        <p:spPr>
          <a:xfrm rot="0">
            <a:off x="530942" y="2893060"/>
            <a:ext cx="6961239" cy="444373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anva Sans"/>
              </a:rPr>
              <a:t>Linear regression adalah model machine learning yang digunakan untuk memprediksi nilai numerik kontinu. Model ini bekerja dengan cara mencari garis lurus terbaik yang dapat memisahkan data. Garis lurus terbaik ini kemudian dapat digunakan untuk memprediksi nilai numerik kontinu dari data baru.</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677198" y="767290"/>
            <a:ext cx="6933605"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Pipe-Lasso Regression</a:t>
            </a:r>
          </a:p>
        </p:txBody>
      </p:sp>
      <p:sp>
        <p:nvSpPr>
          <p:cNvPr name="Freeform 3" id="3"/>
          <p:cNvSpPr/>
          <p:nvPr/>
        </p:nvSpPr>
        <p:spPr>
          <a:xfrm flipH="false" flipV="false" rot="0">
            <a:off x="3071040" y="2081433"/>
            <a:ext cx="12145920" cy="7673782"/>
          </a:xfrm>
          <a:custGeom>
            <a:avLst/>
            <a:gdLst/>
            <a:ahLst/>
            <a:cxnLst/>
            <a:rect r="r" b="b" t="t" l="l"/>
            <a:pathLst>
              <a:path h="7673782" w="12145920">
                <a:moveTo>
                  <a:pt x="0" y="0"/>
                </a:moveTo>
                <a:lnTo>
                  <a:pt x="12145920" y="0"/>
                </a:lnTo>
                <a:lnTo>
                  <a:pt x="12145920" y="7673783"/>
                </a:lnTo>
                <a:lnTo>
                  <a:pt x="0" y="7673783"/>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677198" y="767290"/>
            <a:ext cx="6933605"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Pipe-Lasso Regression</a:t>
            </a:r>
          </a:p>
        </p:txBody>
      </p:sp>
      <p:sp>
        <p:nvSpPr>
          <p:cNvPr name="Freeform 3" id="3"/>
          <p:cNvSpPr/>
          <p:nvPr/>
        </p:nvSpPr>
        <p:spPr>
          <a:xfrm flipH="false" flipV="false" rot="0">
            <a:off x="3071040" y="2081433"/>
            <a:ext cx="12145920" cy="7673782"/>
          </a:xfrm>
          <a:custGeom>
            <a:avLst/>
            <a:gdLst/>
            <a:ahLst/>
            <a:cxnLst/>
            <a:rect r="r" b="b" t="t" l="l"/>
            <a:pathLst>
              <a:path h="7673782" w="12145920">
                <a:moveTo>
                  <a:pt x="0" y="0"/>
                </a:moveTo>
                <a:lnTo>
                  <a:pt x="12145920" y="0"/>
                </a:lnTo>
                <a:lnTo>
                  <a:pt x="12145920" y="7673783"/>
                </a:lnTo>
                <a:lnTo>
                  <a:pt x="0" y="7673783"/>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5677198" y="767290"/>
            <a:ext cx="6933605"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Pipe-Lasso Regression</a:t>
            </a:r>
          </a:p>
        </p:txBody>
      </p:sp>
      <p:sp>
        <p:nvSpPr>
          <p:cNvPr name="TextBox 3" id="3"/>
          <p:cNvSpPr txBox="true"/>
          <p:nvPr/>
        </p:nvSpPr>
        <p:spPr>
          <a:xfrm rot="0">
            <a:off x="4572000" y="3388360"/>
            <a:ext cx="9144000" cy="3453130"/>
          </a:xfrm>
          <a:prstGeom prst="rect">
            <a:avLst/>
          </a:prstGeom>
        </p:spPr>
        <p:txBody>
          <a:bodyPr anchor="t" rtlCol="false" tIns="0" lIns="0" bIns="0" rIns="0">
            <a:spAutoFit/>
          </a:bodyPr>
          <a:lstStyle/>
          <a:p>
            <a:pPr>
              <a:lnSpc>
                <a:spcPts val="3919"/>
              </a:lnSpc>
              <a:spcBef>
                <a:spcPct val="0"/>
              </a:spcBef>
            </a:pPr>
            <a:r>
              <a:rPr lang="en-US" sz="2799">
                <a:solidFill>
                  <a:srgbClr val="000000"/>
                </a:solidFill>
                <a:latin typeface="Canva Sans"/>
              </a:rPr>
              <a:t>Model LASSO akan menemukan garis lurus terbaik yang dapat memisahkan data, dengan mempertimbangkan penalti L1. Penalti L1 akan menyebabkan koefisien dari fitur yang kurang penting menjadi nol. Oleh karena itu, model LASSO hanya akan memilih fitur yang paling penting untuk memprediksi berat badan.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4931494" y="1249729"/>
            <a:ext cx="8425011"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ANALISIS PERMASALAHAN</a:t>
            </a:r>
          </a:p>
        </p:txBody>
      </p:sp>
      <p:sp>
        <p:nvSpPr>
          <p:cNvPr name="TextBox 3" id="3"/>
          <p:cNvSpPr txBox="true"/>
          <p:nvPr/>
        </p:nvSpPr>
        <p:spPr>
          <a:xfrm rot="0">
            <a:off x="2654710" y="3154311"/>
            <a:ext cx="12506632" cy="3453130"/>
          </a:xfrm>
          <a:prstGeom prst="rect">
            <a:avLst/>
          </a:prstGeom>
        </p:spPr>
        <p:txBody>
          <a:bodyPr anchor="t" rtlCol="false" tIns="0" lIns="0" bIns="0" rIns="0">
            <a:spAutoFit/>
          </a:bodyPr>
          <a:lstStyle/>
          <a:p>
            <a:pPr marL="604519" indent="-302260" lvl="1">
              <a:lnSpc>
                <a:spcPts val="3919"/>
              </a:lnSpc>
              <a:spcBef>
                <a:spcPct val="0"/>
              </a:spcBef>
              <a:buFont typeface="Arial"/>
              <a:buChar char="•"/>
            </a:pPr>
            <a:r>
              <a:rPr lang="en-US" sz="2799">
                <a:solidFill>
                  <a:srgbClr val="000000"/>
                </a:solidFill>
                <a:latin typeface="Canva Sans Bold"/>
              </a:rPr>
              <a:t>Regre</a:t>
            </a:r>
            <a:r>
              <a:rPr lang="en-US" sz="2799">
                <a:solidFill>
                  <a:srgbClr val="000000"/>
                </a:solidFill>
                <a:latin typeface="Canva Sans Bold"/>
              </a:rPr>
              <a:t>si harga properti</a:t>
            </a:r>
          </a:p>
          <a:p>
            <a:pPr marL="1209039" indent="-403013" lvl="2">
              <a:lnSpc>
                <a:spcPts val="3919"/>
              </a:lnSpc>
              <a:spcBef>
                <a:spcPct val="0"/>
              </a:spcBef>
              <a:buFont typeface="Arial"/>
              <a:buChar char="⚬"/>
            </a:pPr>
            <a:r>
              <a:rPr lang="en-US" sz="2799">
                <a:solidFill>
                  <a:srgbClr val="000000"/>
                </a:solidFill>
                <a:latin typeface="Canva Sans Bold"/>
              </a:rPr>
              <a:t>Permasalahan: Harga properti bersifat numerik, sehingga diperlukan model regresi untuk memprediksi harga properti baru.</a:t>
            </a:r>
          </a:p>
          <a:p>
            <a:pPr marL="1209039" indent="-403013" lvl="2">
              <a:lnSpc>
                <a:spcPts val="3919"/>
              </a:lnSpc>
              <a:spcBef>
                <a:spcPct val="0"/>
              </a:spcBef>
              <a:buFont typeface="Arial"/>
              <a:buChar char="⚬"/>
            </a:pPr>
            <a:r>
              <a:rPr lang="en-US" sz="2799">
                <a:solidFill>
                  <a:srgbClr val="000000"/>
                </a:solidFill>
                <a:latin typeface="Canva Sans Bold"/>
              </a:rPr>
              <a:t>Solusi: Menggunakan algoritma regresi, seperti Linear Regression atau Lasso Regression.</a:t>
            </a:r>
          </a:p>
          <a:p>
            <a:pPr>
              <a:lnSpc>
                <a:spcPts val="39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422231" y="1249729"/>
            <a:ext cx="544353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Rancangan Solusi</a:t>
            </a:r>
          </a:p>
        </p:txBody>
      </p:sp>
      <p:sp>
        <p:nvSpPr>
          <p:cNvPr name="TextBox 3" id="3"/>
          <p:cNvSpPr txBox="true"/>
          <p:nvPr/>
        </p:nvSpPr>
        <p:spPr>
          <a:xfrm rot="0">
            <a:off x="2654710" y="3154311"/>
            <a:ext cx="12506632" cy="5929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Bold"/>
              </a:rPr>
              <a:t>Klasifikasi kategori properti</a:t>
            </a:r>
          </a:p>
          <a:p>
            <a:pPr marL="1209039" indent="-403013" lvl="2">
              <a:lnSpc>
                <a:spcPts val="3919"/>
              </a:lnSpc>
              <a:buFont typeface="Arial"/>
              <a:buChar char="⚬"/>
            </a:pPr>
            <a:r>
              <a:rPr lang="en-US" sz="2799">
                <a:solidFill>
                  <a:srgbClr val="000000"/>
                </a:solidFill>
                <a:latin typeface="Canva Sans Bold"/>
              </a:rPr>
              <a:t>Langkah-langkah:</a:t>
            </a:r>
          </a:p>
          <a:p>
            <a:pPr marL="1813558" indent="-453390" lvl="3">
              <a:lnSpc>
                <a:spcPts val="3919"/>
              </a:lnSpc>
              <a:buFont typeface="Arial"/>
              <a:buChar char="￭"/>
            </a:pPr>
            <a:r>
              <a:rPr lang="en-US" sz="2799">
                <a:solidFill>
                  <a:srgbClr val="000000"/>
                </a:solidFill>
                <a:latin typeface="Canva Sans Bold"/>
              </a:rPr>
              <a:t>Data preprocessing: Melakukan normalisasi data dan menghapus fitur yang tidak relevan.</a:t>
            </a:r>
          </a:p>
          <a:p>
            <a:pPr marL="1813558" indent="-453390" lvl="3">
              <a:lnSpc>
                <a:spcPts val="3919"/>
              </a:lnSpc>
              <a:buFont typeface="Arial"/>
              <a:buChar char="￭"/>
            </a:pPr>
            <a:r>
              <a:rPr lang="en-US" sz="2799">
                <a:solidFill>
                  <a:srgbClr val="000000"/>
                </a:solidFill>
                <a:latin typeface="Canva Sans Bold"/>
              </a:rPr>
              <a:t>Seleksi fitur: Melakukan seleksi fitur untuk memilih fitur yang paling relevan dengan kategori properti.</a:t>
            </a:r>
          </a:p>
          <a:p>
            <a:pPr marL="1813558" indent="-453390" lvl="3">
              <a:lnSpc>
                <a:spcPts val="3919"/>
              </a:lnSpc>
              <a:buFont typeface="Arial"/>
              <a:buChar char="￭"/>
            </a:pPr>
            <a:r>
              <a:rPr lang="en-US" sz="2799">
                <a:solidFill>
                  <a:srgbClr val="000000"/>
                </a:solidFill>
                <a:latin typeface="Canva Sans Bold"/>
              </a:rPr>
              <a:t>Pelatihan model: Melatih model klasifikasi dengan data pelatihan.</a:t>
            </a:r>
          </a:p>
          <a:p>
            <a:pPr marL="1813558" indent="-453390" lvl="3">
              <a:lnSpc>
                <a:spcPts val="3919"/>
              </a:lnSpc>
              <a:buFont typeface="Arial"/>
              <a:buChar char="￭"/>
            </a:pPr>
            <a:r>
              <a:rPr lang="en-US" sz="2799">
                <a:solidFill>
                  <a:srgbClr val="000000"/>
                </a:solidFill>
                <a:latin typeface="Canva Sans Bold"/>
              </a:rPr>
              <a:t>Pengujian model: Menguji model klasifikasi dengan data uji.</a:t>
            </a:r>
          </a:p>
          <a:p>
            <a:pPr marL="604519" indent="-302260" lvl="1">
              <a:lnSpc>
                <a:spcPts val="3919"/>
              </a:lnSpc>
              <a:buFont typeface="Arial"/>
              <a:buChar char="•"/>
            </a:pPr>
            <a:r>
              <a:rPr lang="en-US" sz="2799">
                <a:solidFill>
                  <a:srgbClr val="000000"/>
                </a:solidFill>
                <a:latin typeface="Canva Sans Bold"/>
              </a:rPr>
              <a:t>Evaluasi model: Mengukur akurasi model klasifikasi dengan menggunakan metrik seperti accuracy, precision, dan recall.</a:t>
            </a:r>
          </a:p>
          <a:p>
            <a:pPr>
              <a:lnSpc>
                <a:spcPts val="39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422231" y="1249729"/>
            <a:ext cx="5443538"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Rancangan Solusi</a:t>
            </a:r>
          </a:p>
        </p:txBody>
      </p:sp>
      <p:sp>
        <p:nvSpPr>
          <p:cNvPr name="TextBox 3" id="3"/>
          <p:cNvSpPr txBox="true"/>
          <p:nvPr/>
        </p:nvSpPr>
        <p:spPr>
          <a:xfrm rot="0">
            <a:off x="2654710" y="3154311"/>
            <a:ext cx="12506632" cy="5929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Bold"/>
              </a:rPr>
              <a:t>Regresi harga properti</a:t>
            </a:r>
          </a:p>
          <a:p>
            <a:pPr marL="1209039" indent="-403013" lvl="2">
              <a:lnSpc>
                <a:spcPts val="3919"/>
              </a:lnSpc>
              <a:buFont typeface="Arial"/>
              <a:buChar char="⚬"/>
            </a:pPr>
            <a:r>
              <a:rPr lang="en-US" sz="2799">
                <a:solidFill>
                  <a:srgbClr val="000000"/>
                </a:solidFill>
                <a:latin typeface="Canva Sans Bold"/>
              </a:rPr>
              <a:t>Langkah-langkah:</a:t>
            </a:r>
          </a:p>
          <a:p>
            <a:pPr marL="1813558" indent="-453390" lvl="3">
              <a:lnSpc>
                <a:spcPts val="3919"/>
              </a:lnSpc>
              <a:buFont typeface="Arial"/>
              <a:buChar char="￭"/>
            </a:pPr>
            <a:r>
              <a:rPr lang="en-US" sz="2799">
                <a:solidFill>
                  <a:srgbClr val="000000"/>
                </a:solidFill>
                <a:latin typeface="Canva Sans Bold"/>
              </a:rPr>
              <a:t>Data preprocessing: Melakukan normalisasi data dan menghapus fitur yang tidak relevan.</a:t>
            </a:r>
          </a:p>
          <a:p>
            <a:pPr marL="1813558" indent="-453390" lvl="3">
              <a:lnSpc>
                <a:spcPts val="3919"/>
              </a:lnSpc>
              <a:buFont typeface="Arial"/>
              <a:buChar char="￭"/>
            </a:pPr>
            <a:r>
              <a:rPr lang="en-US" sz="2799">
                <a:solidFill>
                  <a:srgbClr val="000000"/>
                </a:solidFill>
                <a:latin typeface="Canva Sans Bold"/>
              </a:rPr>
              <a:t>Seleksi fitur: Melakukan seleksi fitur untuk memilih fitur yang paling relevan dengan harga properti.</a:t>
            </a:r>
          </a:p>
          <a:p>
            <a:pPr marL="1813558" indent="-453390" lvl="3">
              <a:lnSpc>
                <a:spcPts val="3919"/>
              </a:lnSpc>
              <a:buFont typeface="Arial"/>
              <a:buChar char="￭"/>
            </a:pPr>
            <a:r>
              <a:rPr lang="en-US" sz="2799">
                <a:solidFill>
                  <a:srgbClr val="000000"/>
                </a:solidFill>
                <a:latin typeface="Canva Sans Bold"/>
              </a:rPr>
              <a:t>Pelatihan model: Melatih model regresi dengan data pelatihan.</a:t>
            </a:r>
          </a:p>
          <a:p>
            <a:pPr marL="1813558" indent="-453390" lvl="3">
              <a:lnSpc>
                <a:spcPts val="3919"/>
              </a:lnSpc>
              <a:buFont typeface="Arial"/>
              <a:buChar char="￭"/>
            </a:pPr>
            <a:r>
              <a:rPr lang="en-US" sz="2799">
                <a:solidFill>
                  <a:srgbClr val="000000"/>
                </a:solidFill>
                <a:latin typeface="Canva Sans Bold"/>
              </a:rPr>
              <a:t>Pengujian model: Menguji model regresi dengan data uji.</a:t>
            </a:r>
          </a:p>
          <a:p>
            <a:pPr marL="1209039" indent="-403013" lvl="2">
              <a:lnSpc>
                <a:spcPts val="3919"/>
              </a:lnSpc>
              <a:buFont typeface="Arial"/>
              <a:buChar char="⚬"/>
            </a:pPr>
            <a:r>
              <a:rPr lang="en-US" sz="2799">
                <a:solidFill>
                  <a:srgbClr val="000000"/>
                </a:solidFill>
                <a:latin typeface="Canva Sans Bold"/>
              </a:rPr>
              <a:t>Evaluasi model: Mengukur akurasi model regresi dengan menggunakan metrik seperti RMSE dan R-squared.</a:t>
            </a:r>
          </a:p>
          <a:p>
            <a:pPr>
              <a:lnSpc>
                <a:spcPts val="39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2953196" y="923925"/>
            <a:ext cx="12381607"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Langkah-langkah pengembangan sistem</a:t>
            </a:r>
          </a:p>
        </p:txBody>
      </p:sp>
      <p:sp>
        <p:nvSpPr>
          <p:cNvPr name="TextBox 3" id="3"/>
          <p:cNvSpPr txBox="true"/>
          <p:nvPr/>
        </p:nvSpPr>
        <p:spPr>
          <a:xfrm rot="0">
            <a:off x="2566219" y="2092427"/>
            <a:ext cx="12506632" cy="7442200"/>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Bold"/>
              </a:rPr>
              <a:t>Tahap 1: </a:t>
            </a:r>
          </a:p>
          <a:p>
            <a:pPr algn="ctr">
              <a:lnSpc>
                <a:spcPts val="3500"/>
              </a:lnSpc>
            </a:pPr>
            <a:r>
              <a:rPr lang="en-US" sz="2500">
                <a:solidFill>
                  <a:srgbClr val="000000"/>
                </a:solidFill>
                <a:latin typeface="Canva Sans Bold"/>
              </a:rPr>
              <a:t>Pengumpulan data</a:t>
            </a:r>
          </a:p>
          <a:p>
            <a:pPr algn="ctr">
              <a:lnSpc>
                <a:spcPts val="3500"/>
              </a:lnSpc>
            </a:pPr>
          </a:p>
          <a:p>
            <a:pPr algn="ctr">
              <a:lnSpc>
                <a:spcPts val="3500"/>
              </a:lnSpc>
            </a:pPr>
            <a:r>
              <a:rPr lang="en-US" sz="2500">
                <a:solidFill>
                  <a:srgbClr val="000000"/>
                </a:solidFill>
                <a:latin typeface="Canva Sans Bold"/>
              </a:rPr>
              <a:t>Tahap 2: </a:t>
            </a:r>
          </a:p>
          <a:p>
            <a:pPr algn="ctr">
              <a:lnSpc>
                <a:spcPts val="3500"/>
              </a:lnSpc>
            </a:pPr>
            <a:r>
              <a:rPr lang="en-US" sz="2500">
                <a:solidFill>
                  <a:srgbClr val="000000"/>
                </a:solidFill>
                <a:latin typeface="Canva Sans Bold"/>
              </a:rPr>
              <a:t>Preprocessing data</a:t>
            </a:r>
          </a:p>
          <a:p>
            <a:pPr algn="ctr">
              <a:lnSpc>
                <a:spcPts val="3500"/>
              </a:lnSpc>
            </a:pPr>
          </a:p>
          <a:p>
            <a:pPr algn="ctr">
              <a:lnSpc>
                <a:spcPts val="3500"/>
              </a:lnSpc>
            </a:pPr>
            <a:r>
              <a:rPr lang="en-US" sz="2500">
                <a:solidFill>
                  <a:srgbClr val="000000"/>
                </a:solidFill>
                <a:latin typeface="Canva Sans Bold"/>
              </a:rPr>
              <a:t>Tahap 3: </a:t>
            </a:r>
          </a:p>
          <a:p>
            <a:pPr algn="ctr">
              <a:lnSpc>
                <a:spcPts val="3500"/>
              </a:lnSpc>
            </a:pPr>
            <a:r>
              <a:rPr lang="en-US" sz="2500">
                <a:solidFill>
                  <a:srgbClr val="000000"/>
                </a:solidFill>
                <a:latin typeface="Canva Sans Bold"/>
              </a:rPr>
              <a:t>Seleksi fitur</a:t>
            </a:r>
          </a:p>
          <a:p>
            <a:pPr algn="ctr">
              <a:lnSpc>
                <a:spcPts val="3500"/>
              </a:lnSpc>
            </a:pPr>
          </a:p>
          <a:p>
            <a:pPr algn="ctr">
              <a:lnSpc>
                <a:spcPts val="3500"/>
              </a:lnSpc>
            </a:pPr>
            <a:r>
              <a:rPr lang="en-US" sz="2500">
                <a:solidFill>
                  <a:srgbClr val="000000"/>
                </a:solidFill>
                <a:latin typeface="Canva Sans Bold"/>
              </a:rPr>
              <a:t>Tahap 4: </a:t>
            </a:r>
          </a:p>
          <a:p>
            <a:pPr algn="ctr">
              <a:lnSpc>
                <a:spcPts val="3500"/>
              </a:lnSpc>
            </a:pPr>
            <a:r>
              <a:rPr lang="en-US" sz="2500">
                <a:solidFill>
                  <a:srgbClr val="000000"/>
                </a:solidFill>
                <a:latin typeface="Canva Sans Bold"/>
              </a:rPr>
              <a:t>Pelatihan model</a:t>
            </a:r>
          </a:p>
          <a:p>
            <a:pPr algn="ctr">
              <a:lnSpc>
                <a:spcPts val="3500"/>
              </a:lnSpc>
            </a:pPr>
          </a:p>
          <a:p>
            <a:pPr algn="ctr">
              <a:lnSpc>
                <a:spcPts val="3500"/>
              </a:lnSpc>
            </a:pPr>
            <a:r>
              <a:rPr lang="en-US" sz="2500">
                <a:solidFill>
                  <a:srgbClr val="000000"/>
                </a:solidFill>
                <a:latin typeface="Canva Sans Bold"/>
              </a:rPr>
              <a:t>Tahap 5: </a:t>
            </a:r>
          </a:p>
          <a:p>
            <a:pPr algn="ctr">
              <a:lnSpc>
                <a:spcPts val="3500"/>
              </a:lnSpc>
            </a:pPr>
            <a:r>
              <a:rPr lang="en-US" sz="2500">
                <a:solidFill>
                  <a:srgbClr val="000000"/>
                </a:solidFill>
                <a:latin typeface="Canva Sans Bold"/>
              </a:rPr>
              <a:t>Pengujian model</a:t>
            </a:r>
          </a:p>
          <a:p>
            <a:pPr algn="ctr">
              <a:lnSpc>
                <a:spcPts val="3500"/>
              </a:lnSpc>
            </a:pPr>
          </a:p>
          <a:p>
            <a:pPr algn="ctr">
              <a:lnSpc>
                <a:spcPts val="3500"/>
              </a:lnSpc>
            </a:pPr>
            <a:r>
              <a:rPr lang="en-US" sz="2500">
                <a:solidFill>
                  <a:srgbClr val="000000"/>
                </a:solidFill>
                <a:latin typeface="Canva Sans Bold"/>
              </a:rPr>
              <a:t>Tahap 6: </a:t>
            </a:r>
          </a:p>
          <a:p>
            <a:pPr algn="ctr">
              <a:lnSpc>
                <a:spcPts val="3500"/>
              </a:lnSpc>
              <a:spcBef>
                <a:spcPct val="0"/>
              </a:spcBef>
            </a:pPr>
            <a:r>
              <a:rPr lang="en-US" sz="2500">
                <a:solidFill>
                  <a:srgbClr val="000000"/>
                </a:solidFill>
                <a:latin typeface="Canva Sans Bold"/>
              </a:rPr>
              <a:t>Implementasi sistem</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7321748" y="923925"/>
            <a:ext cx="364450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Kesimpulan</a:t>
            </a:r>
          </a:p>
        </p:txBody>
      </p:sp>
      <p:sp>
        <p:nvSpPr>
          <p:cNvPr name="TextBox 3" id="3"/>
          <p:cNvSpPr txBox="true"/>
          <p:nvPr/>
        </p:nvSpPr>
        <p:spPr>
          <a:xfrm rot="0">
            <a:off x="2890684" y="2210415"/>
            <a:ext cx="12506632" cy="6565900"/>
          </a:xfrm>
          <a:prstGeom prst="rect">
            <a:avLst/>
          </a:prstGeom>
        </p:spPr>
        <p:txBody>
          <a:bodyPr anchor="t" rtlCol="false" tIns="0" lIns="0" bIns="0" rIns="0">
            <a:spAutoFit/>
          </a:bodyPr>
          <a:lstStyle/>
          <a:p>
            <a:pPr algn="just">
              <a:lnSpc>
                <a:spcPts val="3500"/>
              </a:lnSpc>
            </a:pPr>
            <a:r>
              <a:rPr lang="en-US" sz="2500">
                <a:solidFill>
                  <a:srgbClr val="000000"/>
                </a:solidFill>
                <a:latin typeface="Canva Sans Bold"/>
              </a:rPr>
              <a:t>Berdasarkan analisis permasalahan dan rancangan solusi yang telah dilakukan, tim DS perlu melakukan langkah-langkah berikut untuk mengembangkan sistem:</a:t>
            </a:r>
          </a:p>
          <a:p>
            <a:pPr algn="just" marL="539751" indent="-269876" lvl="1">
              <a:lnSpc>
                <a:spcPts val="3500"/>
              </a:lnSpc>
              <a:buFont typeface="Arial"/>
              <a:buChar char="•"/>
            </a:pPr>
            <a:r>
              <a:rPr lang="en-US" sz="2500">
                <a:solidFill>
                  <a:srgbClr val="000000"/>
                </a:solidFill>
                <a:latin typeface="Canva Sans Bold"/>
              </a:rPr>
              <a:t>Melakukan preprocessing data untuk mempersiapkan data sebelum digunakan untuk pelatihan dan pengujian model.</a:t>
            </a:r>
          </a:p>
          <a:p>
            <a:pPr algn="just" marL="539751" indent="-269876" lvl="1">
              <a:lnSpc>
                <a:spcPts val="3500"/>
              </a:lnSpc>
              <a:buFont typeface="Arial"/>
              <a:buChar char="•"/>
            </a:pPr>
            <a:r>
              <a:rPr lang="en-US" sz="2500">
                <a:solidFill>
                  <a:srgbClr val="000000"/>
                </a:solidFill>
                <a:latin typeface="Canva Sans Bold"/>
              </a:rPr>
              <a:t>Melakukan seleksi fitur untuk memilih fitur yang paling relevan dengan kategori properti atau harga properti.</a:t>
            </a:r>
          </a:p>
          <a:p>
            <a:pPr algn="just" marL="539751" indent="-269876" lvl="1">
              <a:lnSpc>
                <a:spcPts val="3500"/>
              </a:lnSpc>
              <a:buFont typeface="Arial"/>
              <a:buChar char="•"/>
            </a:pPr>
            <a:r>
              <a:rPr lang="en-US" sz="2500">
                <a:solidFill>
                  <a:srgbClr val="000000"/>
                </a:solidFill>
                <a:latin typeface="Canva Sans Bold"/>
              </a:rPr>
              <a:t>Melakukan pelatihan model klasifikasi atau regresi dengan data pelatihan.</a:t>
            </a:r>
          </a:p>
          <a:p>
            <a:pPr algn="just" marL="539751" indent="-269876" lvl="1">
              <a:lnSpc>
                <a:spcPts val="3500"/>
              </a:lnSpc>
              <a:buFont typeface="Arial"/>
              <a:buChar char="•"/>
            </a:pPr>
            <a:r>
              <a:rPr lang="en-US" sz="2500">
                <a:solidFill>
                  <a:srgbClr val="000000"/>
                </a:solidFill>
                <a:latin typeface="Canva Sans Bold"/>
              </a:rPr>
              <a:t>Melakukan pengujian model untuk mengevaluasi kinerja model sebelum digunakan untuk memprediksi kategori properti atau harga properti baru.</a:t>
            </a:r>
          </a:p>
          <a:p>
            <a:pPr algn="just" marL="539751" indent="-269876" lvl="1">
              <a:lnSpc>
                <a:spcPts val="3500"/>
              </a:lnSpc>
              <a:buFont typeface="Arial"/>
              <a:buChar char="•"/>
            </a:pPr>
            <a:r>
              <a:rPr lang="en-US" sz="2500">
                <a:solidFill>
                  <a:srgbClr val="000000"/>
                </a:solidFill>
                <a:latin typeface="Canva Sans Bold"/>
              </a:rPr>
              <a:t>Mengimplementasikan sistem berbasis model pembelajaran mesin yang telah dikembangkan.</a:t>
            </a:r>
          </a:p>
          <a:p>
            <a:pPr algn="just">
              <a:lnSpc>
                <a:spcPts val="3500"/>
              </a:lnSpc>
            </a:pPr>
            <a:r>
              <a:rPr lang="en-US" sz="2500">
                <a:solidFill>
                  <a:srgbClr val="000000"/>
                </a:solidFill>
                <a:latin typeface="Canva Sans Bold"/>
              </a:rPr>
              <a:t>Dengan mengikuti langkah-langkah tersebut, tim DS dapat mengembangkan sistem berbasis model pembelajaran mesin yang dapat menggolongkan kategori properti dan memprediksi harganya dengan akurasi yang tinggi.</a:t>
            </a:r>
          </a:p>
          <a:p>
            <a:pPr algn="just">
              <a:lnSpc>
                <a:spcPts val="35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243164" y="1771510"/>
            <a:ext cx="10492252" cy="7486790"/>
          </a:xfrm>
          <a:custGeom>
            <a:avLst/>
            <a:gdLst/>
            <a:ahLst/>
            <a:cxnLst/>
            <a:rect r="r" b="b" t="t" l="l"/>
            <a:pathLst>
              <a:path h="7486790" w="10492252">
                <a:moveTo>
                  <a:pt x="0" y="0"/>
                </a:moveTo>
                <a:lnTo>
                  <a:pt x="10492252" y="0"/>
                </a:lnTo>
                <a:lnTo>
                  <a:pt x="10492252" y="7486790"/>
                </a:lnTo>
                <a:lnTo>
                  <a:pt x="0" y="7486790"/>
                </a:lnTo>
                <a:lnTo>
                  <a:pt x="0" y="0"/>
                </a:lnTo>
                <a:close/>
              </a:path>
            </a:pathLst>
          </a:custGeom>
          <a:blipFill>
            <a:blip r:embed="rId2"/>
            <a:stretch>
              <a:fillRect l="0" t="-8016" r="0" b="0"/>
            </a:stretch>
          </a:blipFill>
        </p:spPr>
      </p:sp>
      <p:sp>
        <p:nvSpPr>
          <p:cNvPr name="TextBox 3" id="3"/>
          <p:cNvSpPr txBox="true"/>
          <p:nvPr/>
        </p:nvSpPr>
        <p:spPr>
          <a:xfrm rot="0">
            <a:off x="8031584" y="364826"/>
            <a:ext cx="2224832"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Library</a:t>
            </a:r>
          </a:p>
        </p:txBody>
      </p:sp>
      <p:sp>
        <p:nvSpPr>
          <p:cNvPr name="TextBox 4" id="4"/>
          <p:cNvSpPr txBox="true"/>
          <p:nvPr/>
        </p:nvSpPr>
        <p:spPr>
          <a:xfrm rot="0">
            <a:off x="12103510" y="4279900"/>
            <a:ext cx="6184490" cy="1749425"/>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rPr>
              <a:t>Import library yang dibutuhkan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17752" y="3884200"/>
            <a:ext cx="10052495" cy="2518599"/>
          </a:xfrm>
          <a:custGeom>
            <a:avLst/>
            <a:gdLst/>
            <a:ahLst/>
            <a:cxnLst/>
            <a:rect r="r" b="b" t="t" l="l"/>
            <a:pathLst>
              <a:path h="2518599" w="10052495">
                <a:moveTo>
                  <a:pt x="0" y="0"/>
                </a:moveTo>
                <a:lnTo>
                  <a:pt x="10052496" y="0"/>
                </a:lnTo>
                <a:lnTo>
                  <a:pt x="10052496" y="2518600"/>
                </a:lnTo>
                <a:lnTo>
                  <a:pt x="0" y="2518600"/>
                </a:lnTo>
                <a:lnTo>
                  <a:pt x="0" y="0"/>
                </a:lnTo>
                <a:close/>
              </a:path>
            </a:pathLst>
          </a:custGeom>
          <a:blipFill>
            <a:blip r:embed="rId2"/>
            <a:stretch>
              <a:fillRect l="0" t="0" r="0" b="0"/>
            </a:stretch>
          </a:blipFill>
        </p:spPr>
      </p:sp>
      <p:sp>
        <p:nvSpPr>
          <p:cNvPr name="TextBox 3" id="3"/>
          <p:cNvSpPr txBox="true"/>
          <p:nvPr/>
        </p:nvSpPr>
        <p:spPr>
          <a:xfrm rot="0">
            <a:off x="7095753" y="364826"/>
            <a:ext cx="4096494"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Data Loading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DAFybgvGozo</dc:identifier>
  <dcterms:modified xsi:type="dcterms:W3CDTF">2011-08-01T06:04:30Z</dcterms:modified>
  <cp:revision>1</cp:revision>
  <dc:title>UTS_B_SB 8</dc:title>
</cp:coreProperties>
</file>